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bookmarkIdSeed="2">
  <p:sldMasterIdLst>
    <p:sldMasterId id="2147483648" r:id="rId1"/>
  </p:sldMasterIdLst>
  <p:notesMasterIdLst>
    <p:notesMasterId r:id="rId19"/>
  </p:notesMasterIdLst>
  <p:handoutMasterIdLst>
    <p:handoutMasterId r:id="rId20"/>
  </p:handoutMasterIdLst>
  <p:sldIdLst>
    <p:sldId id="256" r:id="rId2"/>
    <p:sldId id="257" r:id="rId3"/>
    <p:sldId id="297" r:id="rId4"/>
    <p:sldId id="298" r:id="rId5"/>
    <p:sldId id="299" r:id="rId6"/>
    <p:sldId id="264" r:id="rId7"/>
    <p:sldId id="258" r:id="rId8"/>
    <p:sldId id="282" r:id="rId9"/>
    <p:sldId id="265" r:id="rId10"/>
    <p:sldId id="259" r:id="rId11"/>
    <p:sldId id="266" r:id="rId12"/>
    <p:sldId id="267" r:id="rId13"/>
    <p:sldId id="272" r:id="rId14"/>
    <p:sldId id="262" r:id="rId15"/>
    <p:sldId id="273" r:id="rId16"/>
    <p:sldId id="275" r:id="rId17"/>
    <p:sldId id="294" r:id="rId18"/>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995" autoAdjust="0"/>
    <p:restoredTop sz="94660"/>
  </p:normalViewPr>
  <p:slideViewPr>
    <p:cSldViewPr>
      <p:cViewPr varScale="1">
        <p:scale>
          <a:sx n="88" d="100"/>
          <a:sy n="88" d="100"/>
        </p:scale>
        <p:origin x="200" y="760"/>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065BC5F-9DE2-894B-A149-7D348E338E3D}" type="datetime1">
              <a:rPr lang="nb-NO"/>
              <a:pPr>
                <a:defRPr/>
              </a:pPr>
              <a:t>02.09.2020</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7239727-5715-0E45-B1C4-815F05AE3369}"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E9B823E-414F-0146-A4A7-A92155090D4A}" type="datetime1">
              <a:rPr lang="nb-NO"/>
              <a:pPr>
                <a:defRPr/>
              </a:pPr>
              <a:t>02.09.2020</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a:t>Click to edit Master text styles</a:t>
            </a:r>
          </a:p>
          <a:p>
            <a:pPr lvl="1"/>
            <a:r>
              <a:rPr lang="nb-NO" noProof="0"/>
              <a:t>Second level</a:t>
            </a:r>
          </a:p>
          <a:p>
            <a:pPr lvl="2"/>
            <a:r>
              <a:rPr lang="nb-NO" noProof="0"/>
              <a:t>Third level</a:t>
            </a:r>
          </a:p>
          <a:p>
            <a:pPr lvl="3"/>
            <a:r>
              <a:rPr lang="nb-NO" noProof="0"/>
              <a:t>Fourth level</a:t>
            </a:r>
          </a:p>
          <a:p>
            <a:pPr lvl="4"/>
            <a:r>
              <a:rPr lang="nb-NO"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B5A9284-160E-3647-BDE8-A965B8E3D646}" type="slidenum">
              <a:rPr lang="nb-NO"/>
              <a:pPr>
                <a:defRPr/>
              </a:pPr>
              <a:t>‹#›</a:t>
            </a:fld>
            <a:endParaRPr lang="nb-NO"/>
          </a:p>
        </p:txBody>
      </p:sp>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2362200"/>
            <a:ext cx="7315200" cy="685800"/>
          </a:xfrm>
        </p:spPr>
        <p:txBody>
          <a:bodyPr anchor="b"/>
          <a:lstStyle>
            <a:lvl1pPr>
              <a:defRPr sz="2000">
                <a:solidFill>
                  <a:schemeClr val="bg2"/>
                </a:solidFill>
              </a:defRPr>
            </a:lvl1pPr>
          </a:lstStyle>
          <a:p>
            <a:r>
              <a:rPr lang="en-US"/>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nb-N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48BA70D8-7E08-8944-871A-C534CCC04867}"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A54929EB-3B9F-C549-A858-EF8052E95BA5}" type="datetime1">
              <a:rPr lang="nb-NO"/>
              <a:pPr>
                <a:defRPr/>
              </a:pPr>
              <a:t>02.09.2020</a:t>
            </a:fld>
            <a:endParaRPr lang="nb-NO" dirty="0"/>
          </a:p>
        </p:txBody>
      </p:sp>
      <p:pic>
        <p:nvPicPr>
          <p:cNvPr id="1031" name="Picture 10" descr="JUS_IFP_A.png"/>
          <p:cNvPicPr>
            <a:picLocks noChangeAspect="1"/>
          </p:cNvPicPr>
          <p:nvPr userDrawn="1"/>
        </p:nvPicPr>
        <p:blipFill>
          <a:blip r:embed="rId13"/>
          <a:srcRect/>
          <a:stretch>
            <a:fillRect/>
          </a:stretch>
        </p:blipFill>
        <p:spPr bwMode="auto">
          <a:xfrm>
            <a:off x="304800" y="228600"/>
            <a:ext cx="2349500"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lovdata.no/pro/#reference/lov/1992-06-26-86/%C2%A76-1" TargetMode="External"/><Relationship Id="rId2" Type="http://schemas.openxmlformats.org/officeDocument/2006/relationships/hyperlink" Target="https://lovdata.no/pro/#reference/lov/1992-06-26-86/%C2%A75-17" TargetMode="External"/><Relationship Id="rId1" Type="http://schemas.openxmlformats.org/officeDocument/2006/relationships/slideLayout" Target="../slideLayouts/slideLayout2.xml"/><Relationship Id="rId5" Type="http://schemas.openxmlformats.org/officeDocument/2006/relationships/hyperlink" Target="https://lovdata.no/pro/#reference/lov/1992-06-26-86/%C2%A75-6" TargetMode="External"/><Relationship Id="rId4" Type="http://schemas.openxmlformats.org/officeDocument/2006/relationships/hyperlink" Target="https://lovdata.no/pro/#reference/lov/1992-06-26-86/%C2%A72-11"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ovdata.no/pro/#reference/lov/1992-06-26-86/%C2%A710-6" TargetMode="External"/><Relationship Id="rId2" Type="http://schemas.openxmlformats.org/officeDocument/2006/relationships/hyperlink" Target="https://lovdata.no/pro/#reference/lov/1992-06-26-86/%C2%A78-16" TargetMode="External"/><Relationship Id="rId1" Type="http://schemas.openxmlformats.org/officeDocument/2006/relationships/slideLayout" Target="../slideLayouts/slideLayout2.xml"/><Relationship Id="rId6" Type="http://schemas.openxmlformats.org/officeDocument/2006/relationships/hyperlink" Target="https://lovdata.no/pro/#reference/lov/1980-02-08-2/%C2%A76-4" TargetMode="External"/><Relationship Id="rId5" Type="http://schemas.openxmlformats.org/officeDocument/2006/relationships/hyperlink" Target="https://lovdata.no/pro/#reference/lov/1992-06-26-86/%C2%A712-6" TargetMode="External"/><Relationship Id="rId4" Type="http://schemas.openxmlformats.org/officeDocument/2006/relationships/hyperlink" Target="https://lovdata.no/pro/#reference/lov/1992-06-26-86/%C2%A711-20"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lovdata.no/pro/#reference/lov/1992-06-26-86/%C2%A711-2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e24.no/privat/bolig/tingretten-tvangsselger-halvparten-av-en-leilighet/2394739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5"/>
          <p:cNvSpPr>
            <a:spLocks noGrp="1"/>
          </p:cNvSpPr>
          <p:nvPr>
            <p:ph type="ctrTitle" sz="quarter"/>
          </p:nvPr>
        </p:nvSpPr>
        <p:spPr>
          <a:xfrm>
            <a:off x="1295400" y="2204864"/>
            <a:ext cx="7315200" cy="432048"/>
          </a:xfrm>
        </p:spPr>
        <p:txBody>
          <a:bodyPr/>
          <a:lstStyle/>
          <a:p>
            <a:pPr eaLnBrk="1" hangingPunct="1"/>
            <a:r>
              <a:rPr lang="nb-NO" dirty="0"/>
              <a:t>Jus 5860 Konkurs og panterett, dag 2</a:t>
            </a:r>
          </a:p>
        </p:txBody>
      </p:sp>
      <p:sp>
        <p:nvSpPr>
          <p:cNvPr id="15363" name="Subtitle 6"/>
          <p:cNvSpPr>
            <a:spLocks noGrp="1"/>
          </p:cNvSpPr>
          <p:nvPr>
            <p:ph type="subTitle" sz="quarter" idx="1"/>
          </p:nvPr>
        </p:nvSpPr>
        <p:spPr/>
        <p:txBody>
          <a:bodyPr/>
          <a:lstStyle/>
          <a:p>
            <a:pPr eaLnBrk="1" hangingPunct="1"/>
            <a:r>
              <a:rPr lang="nb-NO" sz="1800" dirty="0">
                <a:latin typeface="Arial" charset="0"/>
                <a:ea typeface="Arial" charset="0"/>
                <a:cs typeface="Arial" charset="0"/>
              </a:rPr>
              <a:t>Stipendiat Morten Smedal Nadheim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z="2400" dirty="0"/>
              <a:t>Gjennomføring av tvangsdekning av realregistrerte formuesgoder, § 11-1</a:t>
            </a:r>
          </a:p>
        </p:txBody>
      </p:sp>
      <p:sp>
        <p:nvSpPr>
          <p:cNvPr id="3" name="Content Placeholder 2"/>
          <p:cNvSpPr>
            <a:spLocks noGrp="1"/>
          </p:cNvSpPr>
          <p:nvPr>
            <p:ph idx="1"/>
          </p:nvPr>
        </p:nvSpPr>
        <p:spPr/>
        <p:txBody>
          <a:bodyPr/>
          <a:lstStyle/>
          <a:p>
            <a:pPr marL="0" indent="0">
              <a:buNone/>
            </a:pPr>
            <a:r>
              <a:rPr lang="nb-NO" sz="1800" u="sng" dirty="0"/>
              <a:t>Hva</a:t>
            </a:r>
            <a:r>
              <a:rPr lang="nb-NO" sz="1800" dirty="0"/>
              <a:t> kan det begjæres tvangsdekning av? «formuesgode som er registrert i et realregister», </a:t>
            </a:r>
            <a:r>
              <a:rPr lang="nb-NO" sz="1800" dirty="0" err="1"/>
              <a:t>sml</a:t>
            </a:r>
            <a:r>
              <a:rPr lang="nb-NO" sz="1800" dirty="0"/>
              <a:t> Tvangsl § 1-8 (1), og </a:t>
            </a:r>
            <a:r>
              <a:rPr lang="nb-NO" sz="1800" dirty="0" err="1"/>
              <a:t>pantel</a:t>
            </a:r>
            <a:r>
              <a:rPr lang="nb-NO" sz="1800" dirty="0"/>
              <a:t> § 1-1 (4).</a:t>
            </a:r>
          </a:p>
          <a:p>
            <a:pPr marL="0" indent="0">
              <a:buNone/>
            </a:pPr>
            <a:r>
              <a:rPr lang="nb-NO" sz="1800" dirty="0"/>
              <a:t>Hva da med uregistrert realregistrerbart løsøre? Tvangsl § 8-1.</a:t>
            </a:r>
          </a:p>
          <a:p>
            <a:pPr marL="0" indent="0">
              <a:buNone/>
            </a:pPr>
            <a:r>
              <a:rPr lang="nb-NO" sz="1800" u="sng" dirty="0"/>
              <a:t>Hvem</a:t>
            </a:r>
            <a:r>
              <a:rPr lang="nb-NO" sz="1800" dirty="0"/>
              <a:t> kan begjære tvangsdekning? «Den som har panterett i et formuesgode som er registrert i et realregister,</a:t>
            </a:r>
            <a:r>
              <a:rPr lang="nb-NO" sz="1800" baseline="30000" dirty="0"/>
              <a:t>​1</a:t>
            </a:r>
            <a:r>
              <a:rPr lang="nb-NO" sz="1800" dirty="0"/>
              <a:t> i en registrert særlig rett i et slikt formuesgode eller i en ideell andel</a:t>
            </a:r>
            <a:r>
              <a:rPr lang="nb-NO" sz="1800" baseline="30000" dirty="0"/>
              <a:t>​2</a:t>
            </a:r>
            <a:r>
              <a:rPr lang="nb-NO" sz="1800" dirty="0"/>
              <a:t> i et slikt formuesgode eller en slik rett.» </a:t>
            </a:r>
          </a:p>
          <a:p>
            <a:pPr marL="0" indent="0">
              <a:buNone/>
            </a:pPr>
            <a:r>
              <a:rPr lang="nb-NO" sz="1800" dirty="0"/>
              <a:t>Dvs. avtalepanthaver, legalpanthaver, og utleggspanthaver.</a:t>
            </a:r>
          </a:p>
          <a:p>
            <a:pPr marL="0" indent="0">
              <a:buNone/>
            </a:pPr>
            <a:r>
              <a:rPr lang="nb-NO" sz="1800" u="sng" dirty="0"/>
              <a:t>Rettslig grunnlag?</a:t>
            </a:r>
            <a:r>
              <a:rPr lang="nb-NO" sz="1800" dirty="0"/>
              <a:t> «reglene i dette kapitlet»</a:t>
            </a:r>
          </a:p>
          <a:p>
            <a:pPr marL="0" indent="0">
              <a:buNone/>
            </a:pPr>
            <a:r>
              <a:rPr lang="nb-NO" sz="1800" u="sng" dirty="0"/>
              <a:t>Hvordan</a:t>
            </a:r>
            <a:r>
              <a:rPr lang="nb-NO" sz="1800" dirty="0"/>
              <a:t> skjer tvangsdekningen? Ved «tvangssalg</a:t>
            </a:r>
            <a:r>
              <a:rPr lang="nb-NO" sz="1800" baseline="30000" dirty="0"/>
              <a:t>​</a:t>
            </a:r>
            <a:r>
              <a:rPr lang="nb-NO" sz="1800" dirty="0"/>
              <a:t> eller tvangsbruk» </a:t>
            </a:r>
          </a:p>
          <a:p>
            <a:pPr marL="0" indent="0">
              <a:buNone/>
            </a:pPr>
            <a:r>
              <a:rPr lang="nb-NO" sz="1800" u="sng" dirty="0"/>
              <a:t>Når</a:t>
            </a:r>
            <a:r>
              <a:rPr lang="nb-NO" sz="1800" dirty="0"/>
              <a:t> kan det begjæres tvangsdekning? «når det foreligger </a:t>
            </a:r>
            <a:r>
              <a:rPr lang="nb-NO" sz="1800" u="sng" dirty="0"/>
              <a:t>tvangskraftig tvangsgrunnlag</a:t>
            </a:r>
            <a:r>
              <a:rPr lang="nb-NO" sz="1800" dirty="0"/>
              <a:t>.»</a:t>
            </a:r>
          </a:p>
          <a:p>
            <a:pPr marL="0" indent="0">
              <a:buNone/>
            </a:pPr>
            <a:endParaRPr lang="nb-NO" sz="1800" dirty="0"/>
          </a:p>
        </p:txBody>
      </p:sp>
    </p:spTree>
    <p:extLst>
      <p:ext uri="{BB962C8B-B14F-4D97-AF65-F5344CB8AC3E}">
        <p14:creationId xmlns:p14="http://schemas.microsoft.com/office/powerpoint/2010/main" val="3929361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u="sng" dirty="0"/>
              <a:t>Når</a:t>
            </a:r>
            <a:r>
              <a:rPr lang="nb-NO" dirty="0"/>
              <a:t> kan det begjæres tvangsdekning?</a:t>
            </a:r>
          </a:p>
        </p:txBody>
      </p:sp>
      <p:sp>
        <p:nvSpPr>
          <p:cNvPr id="3" name="Content Placeholder 2"/>
          <p:cNvSpPr>
            <a:spLocks noGrp="1"/>
          </p:cNvSpPr>
          <p:nvPr>
            <p:ph idx="1"/>
          </p:nvPr>
        </p:nvSpPr>
        <p:spPr/>
        <p:txBody>
          <a:bodyPr/>
          <a:lstStyle/>
          <a:p>
            <a:pPr marL="0" indent="0">
              <a:buNone/>
            </a:pPr>
            <a:r>
              <a:rPr lang="nb-NO" sz="1800" dirty="0"/>
              <a:t>«når det foreligger </a:t>
            </a:r>
            <a:r>
              <a:rPr lang="nb-NO" sz="1800" u="sng" dirty="0"/>
              <a:t>tvangskraftig tvangsgrunnlag</a:t>
            </a:r>
            <a:r>
              <a:rPr lang="nb-NO" sz="1800" dirty="0"/>
              <a:t>.»</a:t>
            </a:r>
          </a:p>
          <a:p>
            <a:pPr marL="0" indent="0">
              <a:buNone/>
            </a:pPr>
            <a:r>
              <a:rPr lang="nb-NO" sz="1800" dirty="0"/>
              <a:t>Tvangsgrunnlag, § 11-2 (i tillegg til alminnelige tvangsgrunnlag): avtalepant, registrert skadesløsbrev når kravets omfang fremgår av annet tvangsgrunnlag (dom, rettsforlik, ubestridt pengekrav), utleggspant, lovbestemt pant som får rettsvern uten registrering, registrert lovbestemt pant.</a:t>
            </a:r>
          </a:p>
          <a:p>
            <a:pPr marL="0" indent="0">
              <a:buNone/>
            </a:pPr>
            <a:r>
              <a:rPr lang="nb-NO" sz="1800" dirty="0"/>
              <a:t>Når er tvangsgrunnlaget </a:t>
            </a:r>
            <a:r>
              <a:rPr lang="nb-NO" sz="1800" i="1" dirty="0"/>
              <a:t>tvangskraftig</a:t>
            </a:r>
            <a:r>
              <a:rPr lang="nb-NO" sz="1800" dirty="0"/>
              <a:t>? </a:t>
            </a:r>
          </a:p>
          <a:p>
            <a:pPr marL="0" indent="0">
              <a:buNone/>
            </a:pPr>
            <a:r>
              <a:rPr lang="nb-NO" sz="1800" dirty="0"/>
              <a:t>§11-1 henviser til </a:t>
            </a:r>
            <a:r>
              <a:rPr lang="nb-NO" sz="1800" dirty="0" err="1"/>
              <a:t>tvangsl</a:t>
            </a:r>
            <a:r>
              <a:rPr lang="nb-NO" sz="1800" dirty="0"/>
              <a:t> </a:t>
            </a:r>
            <a:r>
              <a:rPr lang="nb-NO" sz="1800" dirty="0" err="1"/>
              <a:t>kap</a:t>
            </a:r>
            <a:r>
              <a:rPr lang="nb-NO" sz="1800" dirty="0"/>
              <a:t>. 4</a:t>
            </a:r>
          </a:p>
          <a:p>
            <a:pPr marL="0" indent="0">
              <a:buNone/>
            </a:pPr>
            <a:r>
              <a:rPr lang="nb-NO" sz="1800" dirty="0"/>
              <a:t>§ 4-1:Tvangsfullbyrdelse av et krav kan bare begjæres når det foreligger et alminnelig eller et særlig tvangsgrunnlag for kravet, og dette tvangsgrunnlaget er tvangskraftig. </a:t>
            </a:r>
          </a:p>
          <a:p>
            <a:r>
              <a:rPr lang="nb-NO" sz="1800" dirty="0"/>
              <a:t>«tvangskraftig»: Tvangsl </a:t>
            </a:r>
            <a:r>
              <a:rPr lang="nb-NO" sz="1800" dirty="0" err="1"/>
              <a:t>kap</a:t>
            </a:r>
            <a:r>
              <a:rPr lang="nb-NO" sz="1800" dirty="0"/>
              <a:t> 4 del 3: Materielle vilkår for tvangskraft, Tvangsl § 4-4 (1), «Tvangsfullbyrdelse av et krav kan ikke begjæres før kravet er forfalt og mislighold har inntrådt».</a:t>
            </a:r>
          </a:p>
        </p:txBody>
      </p:sp>
    </p:spTree>
    <p:extLst>
      <p:ext uri="{BB962C8B-B14F-4D97-AF65-F5344CB8AC3E}">
        <p14:creationId xmlns:p14="http://schemas.microsoft.com/office/powerpoint/2010/main" val="442134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936104"/>
          </a:xfrm>
        </p:spPr>
        <p:txBody>
          <a:bodyPr/>
          <a:lstStyle/>
          <a:p>
            <a:r>
              <a:rPr lang="nb-NO" dirty="0"/>
              <a:t>Hvordan gjennomføres tvangsdekning?</a:t>
            </a:r>
          </a:p>
        </p:txBody>
      </p:sp>
      <p:sp>
        <p:nvSpPr>
          <p:cNvPr id="3" name="Content Placeholder 2"/>
          <p:cNvSpPr>
            <a:spLocks noGrp="1"/>
          </p:cNvSpPr>
          <p:nvPr>
            <p:ph idx="1"/>
          </p:nvPr>
        </p:nvSpPr>
        <p:spPr>
          <a:xfrm>
            <a:off x="990600" y="1484784"/>
            <a:ext cx="7696200" cy="4896544"/>
          </a:xfrm>
        </p:spPr>
        <p:txBody>
          <a:bodyPr/>
          <a:lstStyle/>
          <a:p>
            <a:r>
              <a:rPr lang="nb-NO" sz="1800" dirty="0"/>
              <a:t>§ 11-1 (1)Utgangspunkt, enten ved tvangssalg eller tvangsbruk. </a:t>
            </a:r>
          </a:p>
          <a:p>
            <a:r>
              <a:rPr lang="nb-NO" sz="1800" dirty="0"/>
              <a:t>Unntak,  § 11-1 (4), ikke </a:t>
            </a:r>
            <a:r>
              <a:rPr lang="nb-NO" sz="1800" dirty="0" err="1"/>
              <a:t>tvangssbruk</a:t>
            </a:r>
            <a:r>
              <a:rPr lang="nb-NO" sz="1800" dirty="0"/>
              <a:t> der det av «særlige grunner vil påføre saksøkte eller rettighetshavere i formuesgodet vesentlig skade eller ulempe, </a:t>
            </a:r>
            <a:r>
              <a:rPr lang="nb-NO" sz="1800" b="1" i="1" u="sng" dirty="0"/>
              <a:t>og</a:t>
            </a:r>
            <a:r>
              <a:rPr lang="nb-NO" sz="1800" dirty="0"/>
              <a:t> panthaveren må antas å være like godt tjent med å kreve tvangssalg».</a:t>
            </a:r>
          </a:p>
          <a:p>
            <a:r>
              <a:rPr lang="nb-NO" sz="1800" dirty="0"/>
              <a:t>Naturlig språklig, greit med vesentlig skade eller ulempe, så fremt panthaver ikke er like godt tjent med tvangssalg. </a:t>
            </a:r>
          </a:p>
          <a:p>
            <a:r>
              <a:rPr lang="nb-NO" sz="1800" dirty="0"/>
              <a:t>§ 11-1 (5) ikke tvangsbruk for borettslagsandeler og akvakulturtillatelser.</a:t>
            </a:r>
          </a:p>
          <a:p>
            <a:r>
              <a:rPr lang="nb-NO" sz="1800" dirty="0"/>
              <a:t>Tvangssalg kan skje enten ved medhjelper salg eller auksjon, jf. </a:t>
            </a:r>
            <a:r>
              <a:rPr lang="nb-NO" sz="1800" dirty="0" err="1"/>
              <a:t>tvangsl</a:t>
            </a:r>
            <a:r>
              <a:rPr lang="nb-NO" sz="1800" dirty="0"/>
              <a:t> § 11-12, det avgjørende er hva som gir mest penger etter at omkostninger er trukket i fra. </a:t>
            </a:r>
          </a:p>
        </p:txBody>
      </p:sp>
    </p:spTree>
    <p:extLst>
      <p:ext uri="{BB962C8B-B14F-4D97-AF65-F5344CB8AC3E}">
        <p14:creationId xmlns:p14="http://schemas.microsoft.com/office/powerpoint/2010/main" val="22526733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648072"/>
          </a:xfrm>
        </p:spPr>
        <p:txBody>
          <a:bodyPr/>
          <a:lstStyle/>
          <a:p>
            <a:r>
              <a:rPr lang="nb-NO" dirty="0"/>
              <a:t>Tvangssalg, hvilke bud kan godtas</a:t>
            </a:r>
          </a:p>
        </p:txBody>
      </p:sp>
      <p:sp>
        <p:nvSpPr>
          <p:cNvPr id="3" name="Content Placeholder 2"/>
          <p:cNvSpPr>
            <a:spLocks noGrp="1"/>
          </p:cNvSpPr>
          <p:nvPr>
            <p:ph idx="1"/>
          </p:nvPr>
        </p:nvSpPr>
        <p:spPr>
          <a:xfrm>
            <a:off x="990600" y="1196752"/>
            <a:ext cx="7696200" cy="5661248"/>
          </a:xfrm>
        </p:spPr>
        <p:txBody>
          <a:bodyPr/>
          <a:lstStyle/>
          <a:p>
            <a:pPr marL="0" indent="0">
              <a:buNone/>
            </a:pPr>
            <a:r>
              <a:rPr lang="nb-NO" sz="1800" dirty="0" err="1"/>
              <a:t>Tvangsl</a:t>
            </a:r>
            <a:r>
              <a:rPr lang="nb-NO" sz="1800" dirty="0"/>
              <a:t> § 11-30: «Etter at fristen for å fremsette innvendinger mot stadfestelse er utløpt,</a:t>
            </a:r>
            <a:r>
              <a:rPr lang="nb-NO" sz="1800" baseline="30000" dirty="0"/>
              <a:t>​1</a:t>
            </a:r>
            <a:r>
              <a:rPr lang="nb-NO" sz="1800" dirty="0"/>
              <a:t> skal tingretten ved kjennelse</a:t>
            </a:r>
            <a:r>
              <a:rPr lang="nb-NO" sz="1800" baseline="30000" dirty="0"/>
              <a:t>​2</a:t>
            </a:r>
            <a:r>
              <a:rPr lang="nb-NO" sz="1800" dirty="0"/>
              <a:t> snarest mulig</a:t>
            </a:r>
            <a:r>
              <a:rPr lang="nb-NO" sz="1800" baseline="30000" dirty="0"/>
              <a:t>​3</a:t>
            </a:r>
            <a:r>
              <a:rPr lang="nb-NO" sz="1800" dirty="0"/>
              <a:t> avgjøre om bud skal stadfestes»</a:t>
            </a:r>
          </a:p>
          <a:p>
            <a:pPr marL="0" indent="0">
              <a:buNone/>
            </a:pPr>
            <a:r>
              <a:rPr lang="nb-NO" sz="1800" dirty="0"/>
              <a:t>Nekte dersom: </a:t>
            </a:r>
          </a:p>
          <a:p>
            <a:pPr marL="514350" indent="-514350">
              <a:buAutoNum type="alphaLcParenR"/>
            </a:pPr>
            <a:r>
              <a:rPr lang="nb-NO" sz="1800" dirty="0"/>
              <a:t>det er sannsynlig at fornyede salgsforsøk vil lede til større utbytte:</a:t>
            </a:r>
          </a:p>
          <a:p>
            <a:pPr marL="0" indent="0">
              <a:buNone/>
            </a:pPr>
            <a:r>
              <a:rPr lang="nb-NO" sz="1800" dirty="0"/>
              <a:t>- </a:t>
            </a:r>
            <a:r>
              <a:rPr lang="nb-NO" sz="1800" b="1" dirty="0" err="1"/>
              <a:t>Rt</a:t>
            </a:r>
            <a:r>
              <a:rPr lang="nb-NO" sz="1800" b="1" dirty="0"/>
              <a:t>. 2014 side 331: </a:t>
            </a:r>
            <a:r>
              <a:rPr lang="nb-NO" sz="1800" dirty="0"/>
              <a:t>«Selv om alle rettighetshavere får full dekning, skal bud nektes stadfestet etter denne bestemmelse dersom det er «sannsynlig at fornyede salgsforsøk vil lede til større utbytte».</a:t>
            </a:r>
          </a:p>
          <a:p>
            <a:pPr marL="0" indent="0">
              <a:buNone/>
            </a:pPr>
            <a:r>
              <a:rPr lang="nb-NO" sz="1800" dirty="0"/>
              <a:t>b) budet ikke dekker samtlige heftelser med bedre prioritet enn saksøkerens krav</a:t>
            </a:r>
          </a:p>
          <a:p>
            <a:pPr marL="0" indent="0">
              <a:buNone/>
            </a:pPr>
            <a:r>
              <a:rPr lang="nb-NO" sz="1800" dirty="0"/>
              <a:t>c) budet ikke er bindende for </a:t>
            </a:r>
            <a:r>
              <a:rPr lang="nb-NO" sz="1800" dirty="0" err="1"/>
              <a:t>byderen</a:t>
            </a:r>
            <a:r>
              <a:rPr lang="nb-NO" sz="1800" dirty="0"/>
              <a:t> etter alminnelige avtalerettslige regler</a:t>
            </a:r>
          </a:p>
          <a:p>
            <a:pPr marL="0" indent="0">
              <a:buNone/>
            </a:pPr>
            <a:r>
              <a:rPr lang="nb-NO" sz="1800" dirty="0"/>
              <a:t>d) saksøkte har oppfylt saksøkerens krav, eller saken av annen grunn skal heves etter </a:t>
            </a:r>
            <a:r>
              <a:rPr lang="nb-NO" sz="1800" dirty="0">
                <a:hlinkClick r:id="rId2"/>
              </a:rPr>
              <a:t>§ 5-17</a:t>
            </a:r>
            <a:r>
              <a:rPr lang="nb-NO" sz="1800" dirty="0"/>
              <a:t> </a:t>
            </a:r>
            <a:r>
              <a:rPr lang="nb-NO" sz="1800" dirty="0" err="1"/>
              <a:t>jf</a:t>
            </a:r>
            <a:r>
              <a:rPr lang="nb-NO" sz="1800" dirty="0"/>
              <a:t> </a:t>
            </a:r>
            <a:r>
              <a:rPr lang="nb-NO" sz="1800" dirty="0">
                <a:hlinkClick r:id="rId3"/>
              </a:rPr>
              <a:t>§ 6-1</a:t>
            </a:r>
            <a:endParaRPr lang="nb-NO" sz="1800" dirty="0"/>
          </a:p>
          <a:p>
            <a:pPr marL="0" indent="0">
              <a:buNone/>
            </a:pPr>
            <a:r>
              <a:rPr lang="nb-NO" sz="1800" dirty="0"/>
              <a:t>e) budet er inngitt i strid med </a:t>
            </a:r>
            <a:r>
              <a:rPr lang="nb-NO" sz="1800" dirty="0">
                <a:hlinkClick r:id="rId4"/>
              </a:rPr>
              <a:t>§ 2-11</a:t>
            </a:r>
            <a:r>
              <a:rPr lang="nb-NO" sz="1800" dirty="0"/>
              <a:t>’</a:t>
            </a:r>
          </a:p>
          <a:p>
            <a:pPr marL="0" indent="0">
              <a:buNone/>
            </a:pPr>
            <a:r>
              <a:rPr lang="nb-NO" sz="1800" dirty="0"/>
              <a:t>f) det foreligger en annen feil som ikke er avhjulpet og som ikke settes ut av betraktning etter </a:t>
            </a:r>
            <a:r>
              <a:rPr lang="nb-NO" sz="1800" dirty="0">
                <a:hlinkClick r:id="rId5"/>
              </a:rPr>
              <a:t>§ 5-6</a:t>
            </a:r>
            <a:r>
              <a:rPr lang="nb-NO" sz="1800" dirty="0"/>
              <a:t> annet ledd, når feilen åpenbart har hatt betydning for salget</a:t>
            </a:r>
          </a:p>
          <a:p>
            <a:pPr marL="514350" indent="-514350">
              <a:buAutoNum type="alphaLcParenR"/>
            </a:pPr>
            <a:endParaRPr lang="nb-NO" dirty="0"/>
          </a:p>
          <a:p>
            <a:endParaRPr lang="nb-NO" dirty="0"/>
          </a:p>
        </p:txBody>
      </p:sp>
    </p:spTree>
    <p:extLst>
      <p:ext uri="{BB962C8B-B14F-4D97-AF65-F5344CB8AC3E}">
        <p14:creationId xmlns:p14="http://schemas.microsoft.com/office/powerpoint/2010/main" val="3889393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1008112"/>
          </a:xfrm>
        </p:spPr>
        <p:txBody>
          <a:bodyPr/>
          <a:lstStyle/>
          <a:p>
            <a:r>
              <a:rPr lang="nb-NO" dirty="0"/>
              <a:t>Dekningsprinsippet, forholdet til rettighetshavere med bedre prioritet</a:t>
            </a:r>
          </a:p>
        </p:txBody>
      </p:sp>
      <p:sp>
        <p:nvSpPr>
          <p:cNvPr id="3" name="Content Placeholder 2"/>
          <p:cNvSpPr>
            <a:spLocks noGrp="1"/>
          </p:cNvSpPr>
          <p:nvPr>
            <p:ph idx="1"/>
          </p:nvPr>
        </p:nvSpPr>
        <p:spPr>
          <a:xfrm>
            <a:off x="990600" y="1556792"/>
            <a:ext cx="7696200" cy="7056784"/>
          </a:xfrm>
        </p:spPr>
        <p:txBody>
          <a:bodyPr/>
          <a:lstStyle/>
          <a:p>
            <a:endParaRPr lang="nb-NO" sz="1800" dirty="0"/>
          </a:p>
          <a:p>
            <a:r>
              <a:rPr lang="nb-NO" sz="1800" dirty="0" err="1"/>
              <a:t>Tvangsl</a:t>
            </a:r>
            <a:r>
              <a:rPr lang="nb-NO" sz="1800" dirty="0"/>
              <a:t> § 11-30 (2) bokstav b, viser til </a:t>
            </a:r>
            <a:r>
              <a:rPr lang="nb-NO" sz="1800" dirty="0" err="1"/>
              <a:t>tvangsl</a:t>
            </a:r>
            <a:r>
              <a:rPr lang="nb-NO" sz="1800" dirty="0"/>
              <a:t> § 11-20.</a:t>
            </a:r>
          </a:p>
          <a:p>
            <a:pPr marL="0" indent="0">
              <a:buNone/>
            </a:pPr>
            <a:r>
              <a:rPr lang="nb-NO" sz="1800" dirty="0"/>
              <a:t>§11-20: (1)Salget kan bare gjennomføres dersom alle heftelser med bedre prioritet</a:t>
            </a:r>
            <a:r>
              <a:rPr lang="nb-NO" sz="1800" baseline="30000" dirty="0"/>
              <a:t>​1</a:t>
            </a:r>
            <a:r>
              <a:rPr lang="nb-NO" sz="1800" dirty="0"/>
              <a:t> enn saksøkerens krav blir dekket. </a:t>
            </a:r>
          </a:p>
          <a:p>
            <a:r>
              <a:rPr lang="nb-NO" sz="1800" dirty="0"/>
              <a:t>Krüger 1980:«Prinsippet om at realisasjon bare kan gjennomføres dersom bedre prioriterte rettighetshavere blir dekket, enten ved at deres rett ikke blir berørt eller ved at den dekkes på annen måte»</a:t>
            </a:r>
          </a:p>
          <a:p>
            <a:r>
              <a:rPr lang="nb-NO" sz="1800" dirty="0"/>
              <a:t>Formålet bak dekningsprinsippet: Prioritet, først i tid best i rett. Hensynet til foranstående rettighetshavere</a:t>
            </a:r>
          </a:p>
          <a:p>
            <a:r>
              <a:rPr lang="nb-NO" sz="1800" dirty="0"/>
              <a:t>Pengeheftelser: Virkningen av tvangssalget, § 11-31 (4): «Når kjøperen er blitt eier, faller samtlige pengeheftelser i formuesgodet bort unntatt pengeheftelser som kjøperen skal overta etter avtale med rettighetshaveren»</a:t>
            </a:r>
          </a:p>
          <a:p>
            <a:r>
              <a:rPr lang="nb-NO" sz="1800" dirty="0"/>
              <a:t>Ot. Prp. Nr. 65 (1990-1991) side 222, om dekning av pengeheftelser: Det er imidlertid lovens ordning at pengeheftelser dekkes av kjøpesummen, og at de skal innfris dersom det ikke er avtalt at de skal bli stående, jf. § 11-31 fjerde ledd, sml. § 11-27 (1) tredje punktum.</a:t>
            </a:r>
          </a:p>
          <a:p>
            <a:r>
              <a:rPr lang="nb-NO" sz="1800" dirty="0"/>
              <a:t>Ikke pengemessige heftelser: Skal ikke berøres av tvangssalget. </a:t>
            </a:r>
          </a:p>
          <a:p>
            <a:endParaRPr lang="nb-NO" sz="1800" dirty="0"/>
          </a:p>
          <a:p>
            <a:endParaRPr lang="nb-NO" sz="1800" dirty="0"/>
          </a:p>
          <a:p>
            <a:endParaRPr lang="nb-NO" sz="1800" dirty="0"/>
          </a:p>
        </p:txBody>
      </p:sp>
    </p:spTree>
    <p:extLst>
      <p:ext uri="{BB962C8B-B14F-4D97-AF65-F5344CB8AC3E}">
        <p14:creationId xmlns:p14="http://schemas.microsoft.com/office/powerpoint/2010/main" val="1100466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648072"/>
          </a:xfrm>
        </p:spPr>
        <p:txBody>
          <a:bodyPr/>
          <a:lstStyle/>
          <a:p>
            <a:r>
              <a:rPr lang="nb-NO" dirty="0"/>
              <a:t>Dekningsprinsippet forts. </a:t>
            </a:r>
          </a:p>
        </p:txBody>
      </p:sp>
      <p:sp>
        <p:nvSpPr>
          <p:cNvPr id="3" name="Content Placeholder 2"/>
          <p:cNvSpPr>
            <a:spLocks noGrp="1"/>
          </p:cNvSpPr>
          <p:nvPr>
            <p:ph idx="1"/>
          </p:nvPr>
        </p:nvSpPr>
        <p:spPr>
          <a:xfrm>
            <a:off x="990600" y="1196752"/>
            <a:ext cx="7696200" cy="5661248"/>
          </a:xfrm>
        </p:spPr>
        <p:txBody>
          <a:bodyPr/>
          <a:lstStyle/>
          <a:p>
            <a:r>
              <a:rPr lang="nb-NO" sz="1800" dirty="0" err="1"/>
              <a:t>Deknl</a:t>
            </a:r>
            <a:r>
              <a:rPr lang="nb-NO" sz="1800" dirty="0"/>
              <a:t> § 8-15: (1) Boet har rett til når som helst å kreve boets pantbeheftede eiendeler solgt gjennom namsmyndighetene</a:t>
            </a:r>
            <a:r>
              <a:rPr lang="nb-NO" sz="1800" baseline="30000" dirty="0"/>
              <a:t>​1</a:t>
            </a:r>
            <a:r>
              <a:rPr lang="nb-NO" sz="1800" dirty="0"/>
              <a:t> med utslettende virkning for udekkede pantheftelser. Bestemmelsene i </a:t>
            </a:r>
            <a:r>
              <a:rPr lang="nb-NO" sz="1800" dirty="0">
                <a:hlinkClick r:id="rId2"/>
              </a:rPr>
              <a:t>tvangsfullbyrdelsesloven</a:t>
            </a:r>
            <a:r>
              <a:rPr lang="nb-NO" sz="1800" baseline="30000" dirty="0">
                <a:hlinkClick r:id="rId2"/>
              </a:rPr>
              <a:t>​2</a:t>
            </a:r>
            <a:r>
              <a:rPr lang="nb-NO" sz="1800" dirty="0">
                <a:hlinkClick r:id="rId2"/>
              </a:rPr>
              <a:t> § 8-16</a:t>
            </a:r>
            <a:r>
              <a:rPr lang="nb-NO" sz="1800" dirty="0"/>
              <a:t> første ledd, </a:t>
            </a:r>
            <a:r>
              <a:rPr lang="nb-NO" sz="1800" dirty="0">
                <a:hlinkClick r:id="rId3"/>
              </a:rPr>
              <a:t>§ 10-6</a:t>
            </a:r>
            <a:r>
              <a:rPr lang="nb-NO" sz="1800" dirty="0"/>
              <a:t> </a:t>
            </a:r>
            <a:r>
              <a:rPr lang="nb-NO" sz="1800" dirty="0" err="1"/>
              <a:t>jf</a:t>
            </a:r>
            <a:r>
              <a:rPr lang="nb-NO" sz="1800" dirty="0"/>
              <a:t> </a:t>
            </a:r>
            <a:r>
              <a:rPr lang="nb-NO" sz="1800" dirty="0">
                <a:hlinkClick r:id="rId2"/>
              </a:rPr>
              <a:t>§ 8-16</a:t>
            </a:r>
            <a:r>
              <a:rPr lang="nb-NO" sz="1800" dirty="0"/>
              <a:t> første ledd, </a:t>
            </a:r>
            <a:r>
              <a:rPr lang="nb-NO" sz="1800" dirty="0">
                <a:hlinkClick r:id="rId4"/>
              </a:rPr>
              <a:t>§ 11-20</a:t>
            </a:r>
            <a:r>
              <a:rPr lang="nb-NO" sz="1800" dirty="0"/>
              <a:t> og </a:t>
            </a:r>
            <a:r>
              <a:rPr lang="nb-NO" sz="1800" dirty="0">
                <a:hlinkClick r:id="rId5"/>
              </a:rPr>
              <a:t>§ 12-6</a:t>
            </a:r>
            <a:r>
              <a:rPr lang="nb-NO" sz="1800" dirty="0"/>
              <a:t> </a:t>
            </a:r>
            <a:r>
              <a:rPr lang="nb-NO" sz="1800" dirty="0" err="1"/>
              <a:t>jf</a:t>
            </a:r>
            <a:r>
              <a:rPr lang="nb-NO" sz="1800" dirty="0"/>
              <a:t> </a:t>
            </a:r>
            <a:r>
              <a:rPr lang="nb-NO" sz="1800" dirty="0">
                <a:hlinkClick r:id="rId4"/>
              </a:rPr>
              <a:t>§ 11-20</a:t>
            </a:r>
            <a:r>
              <a:rPr lang="nb-NO" sz="1800" dirty="0"/>
              <a:t> om det minste bud som kan godtas, gjelder ikke i dette tilfelle.</a:t>
            </a:r>
          </a:p>
          <a:p>
            <a:pPr marL="0" indent="0">
              <a:buNone/>
            </a:pPr>
            <a:r>
              <a:rPr lang="nb-NO" sz="1800" dirty="0"/>
              <a:t>(2)</a:t>
            </a:r>
            <a:r>
              <a:rPr lang="nb-NO" dirty="0"/>
              <a:t> </a:t>
            </a:r>
            <a:r>
              <a:rPr lang="nb-NO" sz="1800" dirty="0"/>
              <a:t>Uten samtykke av de rettighetshavere i pantet som i tilfelle vil bli berørt, kan salg som nevnt i første ledd likevel ikke gjennomføres når det viser seg at boet ikke vil få noen andel av salgsutbyttet, og når dessuten panthaverne enten ikke har rett til dividende i boet eller uttrykkelig har frafalt denne rett, eller når det er på det rene at boet ikke vil kunne gi noen dividende til panthaverne. Første punktum gjelder ikke dersom boet krever tvangssalg for å inndrive lovbestemt pant etter </a:t>
            </a:r>
            <a:r>
              <a:rPr lang="nb-NO" sz="1800" dirty="0">
                <a:hlinkClick r:id="rId6"/>
              </a:rPr>
              <a:t>panteloven</a:t>
            </a:r>
            <a:r>
              <a:rPr lang="nb-NO" sz="1800" baseline="30000" dirty="0">
                <a:hlinkClick r:id="rId6"/>
              </a:rPr>
              <a:t>​3</a:t>
            </a:r>
            <a:r>
              <a:rPr lang="nb-NO" sz="1800" dirty="0">
                <a:hlinkClick r:id="rId6"/>
              </a:rPr>
              <a:t> § 6-4</a:t>
            </a:r>
            <a:r>
              <a:rPr lang="nb-NO" sz="1800" dirty="0"/>
              <a:t>.</a:t>
            </a:r>
          </a:p>
          <a:p>
            <a:pPr marL="0" indent="0">
              <a:buNone/>
            </a:pPr>
            <a:endParaRPr lang="nb-NO" sz="1800" dirty="0"/>
          </a:p>
          <a:p>
            <a:pPr marL="0" indent="0">
              <a:buNone/>
            </a:pPr>
            <a:r>
              <a:rPr lang="nb-NO" sz="1800" dirty="0"/>
              <a:t>KKL § 117b, Abandonering </a:t>
            </a:r>
          </a:p>
          <a:p>
            <a:pPr marL="0" indent="0">
              <a:buNone/>
            </a:pPr>
            <a:r>
              <a:rPr lang="nb-NO" sz="1800" dirty="0"/>
              <a:t>KKL § 117 c, overføring til panthaver</a:t>
            </a:r>
          </a:p>
          <a:p>
            <a:pPr marL="0" indent="0">
              <a:buNone/>
            </a:pPr>
            <a:r>
              <a:rPr lang="nb-NO" dirty="0"/>
              <a:t> </a:t>
            </a:r>
          </a:p>
        </p:txBody>
      </p:sp>
    </p:spTree>
    <p:extLst>
      <p:ext uri="{BB962C8B-B14F-4D97-AF65-F5344CB8AC3E}">
        <p14:creationId xmlns:p14="http://schemas.microsoft.com/office/powerpoint/2010/main" val="1779926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Etterstående heftelser som ikke er pengeheftelser. </a:t>
            </a:r>
          </a:p>
        </p:txBody>
      </p:sp>
      <p:sp>
        <p:nvSpPr>
          <p:cNvPr id="3" name="Content Placeholder 2"/>
          <p:cNvSpPr>
            <a:spLocks noGrp="1"/>
          </p:cNvSpPr>
          <p:nvPr>
            <p:ph idx="1"/>
          </p:nvPr>
        </p:nvSpPr>
        <p:spPr/>
        <p:txBody>
          <a:bodyPr/>
          <a:lstStyle/>
          <a:p>
            <a:r>
              <a:rPr lang="nb-NO" sz="1800" dirty="0"/>
              <a:t>Andre heftelser enn pengeheftelser, </a:t>
            </a:r>
            <a:r>
              <a:rPr lang="nb-NO" sz="1800" dirty="0" err="1"/>
              <a:t>tvangsl</a:t>
            </a:r>
            <a:r>
              <a:rPr lang="nb-NO" sz="1800" dirty="0"/>
              <a:t> § 11-21(2): «Andre heftelser enn pengeheftelser som har prioritet ved siden av eller etter saksøkerens krav, overtas av kjøperen utenfor kjøpesummen hvis den ikke er satt til side. Heftelsen skal settes til side i den utstrekning det er nødvendig for å gi dekning til heftelser med bedre eller lik prioritet. Den settes til side ved at bud stadfestes</a:t>
            </a:r>
            <a:r>
              <a:rPr lang="nb-NO" sz="1800" baseline="30000" dirty="0"/>
              <a:t>​2</a:t>
            </a:r>
            <a:r>
              <a:rPr lang="nb-NO" sz="1800" dirty="0"/>
              <a:t> etter at det ved foreleggelsen av bud m </a:t>
            </a:r>
            <a:r>
              <a:rPr lang="nb-NO" sz="1800" dirty="0" err="1"/>
              <a:t>m</a:t>
            </a:r>
            <a:r>
              <a:rPr lang="nb-NO" sz="1800" dirty="0"/>
              <a:t> for rettighetshaverne er opplyst at heftelsen skal settes til side, </a:t>
            </a:r>
            <a:r>
              <a:rPr lang="nb-NO" sz="1800" dirty="0" err="1"/>
              <a:t>jf</a:t>
            </a:r>
            <a:r>
              <a:rPr lang="nb-NO" sz="1800" dirty="0"/>
              <a:t> </a:t>
            </a:r>
            <a:r>
              <a:rPr lang="nb-NO" sz="1800" dirty="0">
                <a:hlinkClick r:id="rId2"/>
              </a:rPr>
              <a:t>§ 11-29</a:t>
            </a:r>
            <a:r>
              <a:rPr lang="nb-NO" sz="1800" dirty="0"/>
              <a:t> første ledd bokstav d. Så langt kjøpesummen rekker, har rettighetshaveren etter prioritet krav på erstatning for heftelsens verdi. For å avklare om formuesgodet kan bli solgt med plikt for kjøperen til å overta heftelsen, kan medhjelperen innhente alternative bud.»</a:t>
            </a:r>
          </a:p>
          <a:p>
            <a:endParaRPr lang="nb-NO" dirty="0"/>
          </a:p>
        </p:txBody>
      </p:sp>
    </p:spTree>
    <p:extLst>
      <p:ext uri="{BB962C8B-B14F-4D97-AF65-F5344CB8AC3E}">
        <p14:creationId xmlns:p14="http://schemas.microsoft.com/office/powerpoint/2010/main" val="315344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Etterstående ikke-pengemessige heftelser og tvangsbruk</a:t>
            </a:r>
          </a:p>
        </p:txBody>
      </p:sp>
      <p:sp>
        <p:nvSpPr>
          <p:cNvPr id="3" name="Content Placeholder 2"/>
          <p:cNvSpPr>
            <a:spLocks noGrp="1"/>
          </p:cNvSpPr>
          <p:nvPr>
            <p:ph idx="1"/>
          </p:nvPr>
        </p:nvSpPr>
        <p:spPr/>
        <p:txBody>
          <a:bodyPr/>
          <a:lstStyle/>
          <a:p>
            <a:r>
              <a:rPr lang="nb-NO" sz="1800" dirty="0"/>
              <a:t>Etterstående ikke pengemessige heftelser, </a:t>
            </a:r>
            <a:r>
              <a:rPr lang="nb-NO" sz="1800" dirty="0" err="1"/>
              <a:t>tvangsl</a:t>
            </a:r>
            <a:r>
              <a:rPr lang="nb-NO" sz="1800" dirty="0"/>
              <a:t> § 11-58 (1) 1. punkt: «Saksøkeren kan kreve at retten ved kjennelse</a:t>
            </a:r>
            <a:r>
              <a:rPr lang="nb-NO" sz="1800" baseline="30000" dirty="0"/>
              <a:t>​1</a:t>
            </a:r>
            <a:r>
              <a:rPr lang="nb-NO" sz="1800" dirty="0"/>
              <a:t> setter en etterstående heftelse som ikke er pengeheftelse, til side så lenge tvangsbruken varer dersom rettigheten hindrer en formålstjenlig drift»</a:t>
            </a:r>
          </a:p>
          <a:p>
            <a:pPr marL="0" indent="0">
              <a:buNone/>
            </a:pPr>
            <a:r>
              <a:rPr lang="nb-NO" sz="1800" dirty="0"/>
              <a:t>NB; Merk tingl § 22 nr. 3 om leieavtaler (rettsvern) og Sjøloven § 20(1) andre punktum (ikke rettsvern).</a:t>
            </a:r>
          </a:p>
          <a:p>
            <a:pPr marL="0" indent="0">
              <a:buNone/>
            </a:pPr>
            <a:r>
              <a:rPr lang="nb-NO" sz="1800" dirty="0"/>
              <a:t> § 11-58 (2) og etterstående rettighetshavers mottiltak: «Rettighetshaveren kan hindre tilsidesettelse ved å utløse saksøkeren</a:t>
            </a:r>
            <a:r>
              <a:rPr lang="nb-NO" sz="1800" baseline="30000" dirty="0"/>
              <a:t>​4</a:t>
            </a:r>
            <a:r>
              <a:rPr lang="nb-NO" sz="1800" dirty="0"/>
              <a:t> eller ved å tilby fullt vederlag for den innskrenkning i bruken som rettigheten medfører. Vederlaget fastsettes av retten. I andre tilfeller kan rettighetshaveren kreve at rettigheten ikke settes til side før utløpet av en frist som er passende etter forholdene, slik at rettighetshaveren kan innrette seg etter kravet om at rettigheten må vike»</a:t>
            </a:r>
          </a:p>
        </p:txBody>
      </p:sp>
    </p:spTree>
    <p:extLst>
      <p:ext uri="{BB962C8B-B14F-4D97-AF65-F5344CB8AC3E}">
        <p14:creationId xmlns:p14="http://schemas.microsoft.com/office/powerpoint/2010/main" val="1744861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90600" y="548680"/>
            <a:ext cx="7696200" cy="504056"/>
          </a:xfrm>
        </p:spPr>
        <p:txBody>
          <a:bodyPr/>
          <a:lstStyle/>
          <a:p>
            <a:pPr eaLnBrk="1" hangingPunct="1"/>
            <a:r>
              <a:rPr lang="nb-NO" dirty="0"/>
              <a:t>Repetisjon</a:t>
            </a:r>
          </a:p>
        </p:txBody>
      </p:sp>
      <p:sp>
        <p:nvSpPr>
          <p:cNvPr id="16387" name="Content Placeholder 2"/>
          <p:cNvSpPr>
            <a:spLocks noGrp="1"/>
          </p:cNvSpPr>
          <p:nvPr>
            <p:ph idx="1"/>
          </p:nvPr>
        </p:nvSpPr>
        <p:spPr>
          <a:xfrm>
            <a:off x="990600" y="1052736"/>
            <a:ext cx="7696200" cy="5043264"/>
          </a:xfrm>
        </p:spPr>
        <p:txBody>
          <a:bodyPr/>
          <a:lstStyle/>
          <a:p>
            <a:pPr marL="0" indent="0" eaLnBrk="1" hangingPunct="1">
              <a:buNone/>
            </a:pPr>
            <a:r>
              <a:rPr lang="nb-NO" sz="1800" dirty="0"/>
              <a:t>Hva er:</a:t>
            </a:r>
          </a:p>
          <a:p>
            <a:pPr eaLnBrk="1" hangingPunct="1"/>
            <a:r>
              <a:rPr lang="nb-NO" sz="1800" dirty="0"/>
              <a:t>Formålene bak konkursinstituttet</a:t>
            </a:r>
          </a:p>
          <a:p>
            <a:pPr eaLnBrk="1" hangingPunct="1"/>
            <a:r>
              <a:rPr lang="nb-NO" sz="1800" dirty="0"/>
              <a:t>Formålene bak adgangen til å avtale panterettigheter</a:t>
            </a:r>
          </a:p>
          <a:p>
            <a:pPr eaLnBrk="1" hangingPunct="1"/>
            <a:r>
              <a:rPr lang="nb-NO" sz="1800" dirty="0"/>
              <a:t>Formålet bak </a:t>
            </a:r>
            <a:r>
              <a:rPr lang="nb-NO" sz="1800" dirty="0" err="1"/>
              <a:t>legalpant</a:t>
            </a:r>
            <a:endParaRPr lang="nb-NO" sz="1800" dirty="0"/>
          </a:p>
          <a:p>
            <a:pPr eaLnBrk="1" hangingPunct="1"/>
            <a:r>
              <a:rPr lang="nb-NO" sz="1800" dirty="0"/>
              <a:t>Formålet bak utleggspant</a:t>
            </a:r>
          </a:p>
          <a:p>
            <a:pPr eaLnBrk="1" hangingPunct="1"/>
            <a:r>
              <a:rPr lang="nb-NO" sz="1800" dirty="0"/>
              <a:t>Det panterettslig legalitetsprinsippet</a:t>
            </a:r>
          </a:p>
          <a:p>
            <a:pPr eaLnBrk="1" hangingPunct="1"/>
            <a:r>
              <a:rPr lang="nb-NO" sz="1800" dirty="0"/>
              <a:t>Spesialitetsprinsippet</a:t>
            </a:r>
          </a:p>
          <a:p>
            <a:pPr eaLnBrk="1" hangingPunct="1"/>
            <a:r>
              <a:rPr lang="nb-NO" sz="1800" dirty="0"/>
              <a:t>Realregistre </a:t>
            </a:r>
          </a:p>
          <a:p>
            <a:pPr eaLnBrk="1" hangingPunct="1"/>
            <a:endParaRPr lang="nb-NO" sz="1800" dirty="0"/>
          </a:p>
          <a:p>
            <a:pPr marL="0" indent="0" eaLnBrk="1" hangingPunct="1">
              <a:buNone/>
            </a:pPr>
            <a:endParaRPr lang="nb-NO" sz="1800" dirty="0"/>
          </a:p>
        </p:txBody>
      </p:sp>
      <p:sp>
        <p:nvSpPr>
          <p:cNvPr id="2" name="Right Brace 1"/>
          <p:cNvSpPr/>
          <p:nvPr/>
        </p:nvSpPr>
        <p:spPr bwMode="auto">
          <a:xfrm>
            <a:off x="6876256" y="1412776"/>
            <a:ext cx="576064" cy="2160240"/>
          </a:xfrm>
          <a:prstGeom prst="rightBrac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88640"/>
            <a:ext cx="6965776" cy="1440160"/>
          </a:xfrm>
        </p:spPr>
        <p:txBody>
          <a:bodyPr/>
          <a:lstStyle/>
          <a:p>
            <a:r>
              <a:rPr lang="nb-NO" dirty="0"/>
              <a:t>Pantsettelse av fast eiendom</a:t>
            </a:r>
          </a:p>
        </p:txBody>
      </p:sp>
      <p:sp>
        <p:nvSpPr>
          <p:cNvPr id="3" name="Content Placeholder 2"/>
          <p:cNvSpPr>
            <a:spLocks noGrp="1"/>
          </p:cNvSpPr>
          <p:nvPr>
            <p:ph idx="1"/>
          </p:nvPr>
        </p:nvSpPr>
        <p:spPr>
          <a:xfrm>
            <a:off x="990600" y="1340768"/>
            <a:ext cx="7613848" cy="5517232"/>
          </a:xfrm>
        </p:spPr>
        <p:txBody>
          <a:bodyPr/>
          <a:lstStyle/>
          <a:p>
            <a:pPr>
              <a:buFontTx/>
              <a:buChar char="-"/>
            </a:pPr>
            <a:r>
              <a:rPr lang="nb-NO" sz="1800" dirty="0"/>
              <a:t>Hjemmel, § 2-1 (1): «Eiendomsrett til fast eiendom, tinglyst særlig rett i fast eiendom,</a:t>
            </a:r>
            <a:r>
              <a:rPr lang="nb-NO" sz="1800" baseline="30000" dirty="0"/>
              <a:t>​2</a:t>
            </a:r>
            <a:r>
              <a:rPr lang="nb-NO" sz="1800" dirty="0"/>
              <a:t> og ideell andel i slike rettigheter kan pantsettes».</a:t>
            </a:r>
          </a:p>
          <a:p>
            <a:r>
              <a:rPr lang="nb-NO" sz="1800" dirty="0">
                <a:hlinkClick r:id="rId2"/>
              </a:rPr>
              <a:t>https://e24.no/privat/bolig/tingretten-tvangsselger-halvparten-av-en-leilighet/23947395</a:t>
            </a:r>
            <a:r>
              <a:rPr lang="nb-NO" sz="1800" dirty="0"/>
              <a:t>: </a:t>
            </a:r>
          </a:p>
          <a:p>
            <a:pPr marL="0" indent="0">
              <a:buNone/>
            </a:pPr>
            <a:r>
              <a:rPr lang="nb-NO" sz="1800" dirty="0"/>
              <a:t>«Men det er en stor hake ved den billige boligen. Kreditoren </a:t>
            </a:r>
            <a:r>
              <a:rPr lang="nb-NO" sz="1800" dirty="0" err="1"/>
              <a:t>Lindorff</a:t>
            </a:r>
            <a:r>
              <a:rPr lang="nb-NO" sz="1800" dirty="0"/>
              <a:t> </a:t>
            </a:r>
            <a:r>
              <a:rPr lang="nb-NO" sz="1800" dirty="0" err="1"/>
              <a:t>capital</a:t>
            </a:r>
            <a:r>
              <a:rPr lang="nb-NO" sz="1800" dirty="0"/>
              <a:t> har gått til det svært uvanlige skritt å kreve tvangssalg av </a:t>
            </a:r>
            <a:r>
              <a:rPr lang="nb-NO" sz="1800" i="1" dirty="0"/>
              <a:t>halvparten</a:t>
            </a:r>
            <a:r>
              <a:rPr lang="nb-NO" sz="1800" dirty="0"/>
              <a:t> av blokkleiligheten, fordi den ene av de to sameierne har misligholdt sine forpliktelser. – Her kjøper man seg inn som sameier i leiligheten med en ideell halvpart. Man får disposisjonsrett til hele leiligheten, men må dele den med den andre sameieren, forteller eiendomsmegleren».</a:t>
            </a:r>
          </a:p>
          <a:p>
            <a:pPr marL="0" indent="0">
              <a:buNone/>
            </a:pPr>
            <a:endParaRPr lang="nb-NO" sz="1800" dirty="0"/>
          </a:p>
          <a:p>
            <a:pPr marL="0" indent="0">
              <a:buNone/>
            </a:pPr>
            <a:r>
              <a:rPr lang="nb-NO" sz="1800" dirty="0"/>
              <a:t>Hva pleier å skje?</a:t>
            </a:r>
          </a:p>
          <a:p>
            <a:pPr marL="0" indent="0">
              <a:buNone/>
            </a:pPr>
            <a:endParaRPr lang="nb-NO" sz="1800" dirty="0"/>
          </a:p>
        </p:txBody>
      </p:sp>
    </p:spTree>
    <p:extLst>
      <p:ext uri="{BB962C8B-B14F-4D97-AF65-F5344CB8AC3E}">
        <p14:creationId xmlns:p14="http://schemas.microsoft.com/office/powerpoint/2010/main" val="657281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04664"/>
            <a:ext cx="7696200" cy="648072"/>
          </a:xfrm>
        </p:spPr>
        <p:txBody>
          <a:bodyPr/>
          <a:lstStyle/>
          <a:p>
            <a:r>
              <a:rPr lang="nb-NO" dirty="0"/>
              <a:t>Pantsettelse av fast eiendom, omfang</a:t>
            </a:r>
          </a:p>
        </p:txBody>
      </p:sp>
      <p:sp>
        <p:nvSpPr>
          <p:cNvPr id="3" name="Content Placeholder 2"/>
          <p:cNvSpPr>
            <a:spLocks noGrp="1"/>
          </p:cNvSpPr>
          <p:nvPr>
            <p:ph idx="1"/>
          </p:nvPr>
        </p:nvSpPr>
        <p:spPr>
          <a:xfrm>
            <a:off x="990600" y="908720"/>
            <a:ext cx="7696200" cy="5760640"/>
          </a:xfrm>
        </p:spPr>
        <p:txBody>
          <a:bodyPr/>
          <a:lstStyle/>
          <a:p>
            <a:pPr>
              <a:buFontTx/>
              <a:buChar char="-"/>
            </a:pPr>
            <a:r>
              <a:rPr lang="nb-NO" sz="1750" dirty="0"/>
              <a:t>§ 2-2 Når ikke annet er avtalt, omfatter pantsettelsen</a:t>
            </a:r>
          </a:p>
          <a:p>
            <a:pPr>
              <a:buFontTx/>
              <a:buChar char="-"/>
            </a:pPr>
            <a:r>
              <a:rPr lang="nb-NO" sz="1750" dirty="0"/>
              <a:t> a  «grunnen»: Alt som er forbundet til grunnen fra naturens side. Planter, trær sand og stein. Tvilstilfelle: Trær som nylig er plantet? Prydbusker som står på eiendommen i sekk? </a:t>
            </a:r>
          </a:p>
          <a:p>
            <a:pPr>
              <a:buFontTx/>
              <a:buChar char="-"/>
            </a:pPr>
            <a:r>
              <a:rPr lang="nb-NO" sz="1750" dirty="0"/>
              <a:t> </a:t>
            </a:r>
            <a:r>
              <a:rPr lang="nb-NO" sz="1750" dirty="0" err="1"/>
              <a:t>b«Hus</a:t>
            </a:r>
            <a:r>
              <a:rPr lang="nb-NO" sz="1750" dirty="0"/>
              <a:t> og andre byggverk og anlegg på grunnen..»: </a:t>
            </a:r>
            <a:r>
              <a:rPr lang="nb-NO" sz="1750" dirty="0" err="1"/>
              <a:t>Rt</a:t>
            </a:r>
            <a:r>
              <a:rPr lang="nb-NO" sz="1750" dirty="0"/>
              <a:t>. 1909 s. 189: midlertidig bolighus uten grunnmur, fast eiendom. </a:t>
            </a:r>
            <a:r>
              <a:rPr lang="nb-NO" sz="1750" dirty="0" err="1"/>
              <a:t>Rg</a:t>
            </a:r>
            <a:r>
              <a:rPr lang="nb-NO" sz="1750" dirty="0"/>
              <a:t>. 1997 s. 883, </a:t>
            </a:r>
            <a:r>
              <a:rPr lang="nb-NO" sz="1750" dirty="0" err="1"/>
              <a:t>Moelvenbrakker</a:t>
            </a:r>
            <a:r>
              <a:rPr lang="nb-NO" sz="1750" dirty="0"/>
              <a:t> er løsøre.</a:t>
            </a:r>
          </a:p>
          <a:p>
            <a:pPr marL="0" indent="0">
              <a:buNone/>
            </a:pPr>
            <a:r>
              <a:rPr lang="nb-NO" sz="1750" dirty="0" err="1"/>
              <a:t>Avhl</a:t>
            </a:r>
            <a:r>
              <a:rPr lang="nb-NO" sz="1750" dirty="0"/>
              <a:t> § 1-1 andre punkt: «</a:t>
            </a:r>
            <a:r>
              <a:rPr lang="nn-NO" sz="1750" dirty="0"/>
              <a:t>Som fast eigedom vert rekna grunn og bygningar, og elles andre </a:t>
            </a:r>
            <a:r>
              <a:rPr lang="nn-NO" sz="1750" dirty="0" err="1"/>
              <a:t>innretninger</a:t>
            </a:r>
            <a:r>
              <a:rPr lang="nn-NO" sz="1750" dirty="0"/>
              <a:t> som er </a:t>
            </a:r>
            <a:r>
              <a:rPr lang="nn-NO" sz="1750" u="sng" dirty="0"/>
              <a:t>varig forbundne med grunnen</a:t>
            </a:r>
            <a:r>
              <a:rPr lang="nn-NO" sz="1750" dirty="0"/>
              <a:t>»</a:t>
            </a:r>
            <a:r>
              <a:rPr lang="nb-NO" sz="1750" dirty="0"/>
              <a:t> punkt, Ot. Prp. Nr. 66 (1990-91) side 61-62: f. eks bruer, brygger, rørledninger i grunnen. </a:t>
            </a:r>
          </a:p>
          <a:p>
            <a:pPr marL="0" indent="0">
              <a:buNone/>
            </a:pPr>
            <a:r>
              <a:rPr lang="nb-NO" sz="1750" dirty="0"/>
              <a:t>Utenfor: campingvogner, brakker, seksjonshus.  </a:t>
            </a:r>
          </a:p>
          <a:p>
            <a:pPr marL="0" indent="0">
              <a:buNone/>
            </a:pPr>
            <a:r>
              <a:rPr lang="nb-NO" sz="1750" dirty="0"/>
              <a:t> .. «som pantsetteren eier eller som han selv eller senere eier lar oppføre der». Tingl § 15 (1): «Den som har grunnbokshjemmel til en eiendom,</a:t>
            </a:r>
            <a:r>
              <a:rPr lang="nb-NO" sz="1750" baseline="30000" dirty="0"/>
              <a:t>​1</a:t>
            </a:r>
            <a:r>
              <a:rPr lang="nb-NO" sz="1750" dirty="0"/>
              <a:t> har også grunnbokshjemmel til dens enkelte deler, derunder bygninger som er eller blir oppført på eiendommen, medmindre grunnboken utpeker en annen som berettiget til disse.», </a:t>
            </a:r>
            <a:r>
              <a:rPr lang="nb-NO" sz="1750" dirty="0" err="1"/>
              <a:t>sml</a:t>
            </a:r>
            <a:r>
              <a:rPr lang="nb-NO" sz="1750" dirty="0"/>
              <a:t> §§ 20(1) og 21(1).</a:t>
            </a:r>
          </a:p>
          <a:p>
            <a:pPr marL="0" indent="0">
              <a:buNone/>
            </a:pPr>
            <a:r>
              <a:rPr lang="nb-NO" sz="1750" dirty="0"/>
              <a:t>Ot. prp. nr. 9 (1935) side 31.</a:t>
            </a:r>
          </a:p>
          <a:p>
            <a:pPr>
              <a:buFontTx/>
              <a:buChar char="-"/>
            </a:pPr>
            <a:r>
              <a:rPr lang="nb-NO" sz="1750" dirty="0"/>
              <a:t>c tilbehør etter </a:t>
            </a:r>
            <a:r>
              <a:rPr lang="nb-NO" sz="1750" dirty="0" err="1"/>
              <a:t>avhl</a:t>
            </a:r>
            <a:r>
              <a:rPr lang="nb-NO" sz="1750" dirty="0"/>
              <a:t> §§3-4 til 3-6</a:t>
            </a:r>
          </a:p>
          <a:p>
            <a:pPr>
              <a:buFontTx/>
              <a:buChar char="-"/>
            </a:pPr>
            <a:r>
              <a:rPr lang="nb-NO" sz="1750" dirty="0"/>
              <a:t>«Når ikke annet er avtalt»</a:t>
            </a:r>
          </a:p>
        </p:txBody>
      </p:sp>
    </p:spTree>
    <p:extLst>
      <p:ext uri="{BB962C8B-B14F-4D97-AF65-F5344CB8AC3E}">
        <p14:creationId xmlns:p14="http://schemas.microsoft.com/office/powerpoint/2010/main" val="770099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Panterettens opphør</a:t>
            </a:r>
          </a:p>
        </p:txBody>
      </p:sp>
      <p:sp>
        <p:nvSpPr>
          <p:cNvPr id="3" name="Content Placeholder 2"/>
          <p:cNvSpPr>
            <a:spLocks noGrp="1"/>
          </p:cNvSpPr>
          <p:nvPr>
            <p:ph idx="1"/>
          </p:nvPr>
        </p:nvSpPr>
        <p:spPr/>
        <p:txBody>
          <a:bodyPr/>
          <a:lstStyle/>
          <a:p>
            <a:r>
              <a:rPr lang="nb-NO" sz="1800" dirty="0"/>
              <a:t>Betaling av pantekravet</a:t>
            </a:r>
          </a:p>
          <a:p>
            <a:r>
              <a:rPr lang="nb-NO" sz="1800" dirty="0"/>
              <a:t>Ettergivelse</a:t>
            </a:r>
          </a:p>
          <a:p>
            <a:r>
              <a:rPr lang="nb-NO" sz="1800" dirty="0"/>
              <a:t>Preklusjon? </a:t>
            </a:r>
          </a:p>
          <a:p>
            <a:r>
              <a:rPr lang="nb-NO" sz="1800" dirty="0"/>
              <a:t>Foreldelse?</a:t>
            </a:r>
          </a:p>
          <a:p>
            <a:pPr>
              <a:buFontTx/>
              <a:buChar char="-"/>
            </a:pPr>
            <a:r>
              <a:rPr lang="nb-NO" sz="1800" dirty="0"/>
              <a:t>Salgspant, </a:t>
            </a:r>
            <a:r>
              <a:rPr lang="nb-NO" sz="1800" dirty="0" err="1"/>
              <a:t>pantel</a:t>
            </a:r>
            <a:r>
              <a:rPr lang="nb-NO" sz="1800" dirty="0"/>
              <a:t> § 3-21</a:t>
            </a:r>
          </a:p>
          <a:p>
            <a:pPr>
              <a:buFontTx/>
              <a:buChar char="-"/>
            </a:pPr>
            <a:r>
              <a:rPr lang="nb-NO" sz="1800" dirty="0" err="1"/>
              <a:t>Legalpant</a:t>
            </a:r>
            <a:r>
              <a:rPr lang="nb-NO" sz="1800" dirty="0"/>
              <a:t>, </a:t>
            </a:r>
            <a:r>
              <a:rPr lang="nb-NO" sz="1800" dirty="0" err="1"/>
              <a:t>pantel</a:t>
            </a:r>
            <a:r>
              <a:rPr lang="nb-NO" sz="1800" dirty="0"/>
              <a:t> § 6-3</a:t>
            </a:r>
          </a:p>
          <a:p>
            <a:pPr>
              <a:buFontTx/>
              <a:buChar char="-"/>
            </a:pPr>
            <a:r>
              <a:rPr lang="nb-NO" sz="1800" dirty="0"/>
              <a:t>Namsutlegg, </a:t>
            </a:r>
            <a:r>
              <a:rPr lang="nb-NO" sz="1800" dirty="0" err="1"/>
              <a:t>pantel</a:t>
            </a:r>
            <a:r>
              <a:rPr lang="nb-NO" sz="1800" dirty="0"/>
              <a:t> § 5-13</a:t>
            </a:r>
          </a:p>
          <a:p>
            <a:pPr marL="0" indent="0">
              <a:buNone/>
            </a:pPr>
            <a:endParaRPr lang="nb-NO" dirty="0"/>
          </a:p>
        </p:txBody>
      </p:sp>
    </p:spTree>
    <p:extLst>
      <p:ext uri="{BB962C8B-B14F-4D97-AF65-F5344CB8AC3E}">
        <p14:creationId xmlns:p14="http://schemas.microsoft.com/office/powerpoint/2010/main" val="2138132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Situasjonene</a:t>
            </a:r>
          </a:p>
        </p:txBody>
      </p:sp>
      <p:sp>
        <p:nvSpPr>
          <p:cNvPr id="3" name="Content Placeholder 2"/>
          <p:cNvSpPr>
            <a:spLocks noGrp="1"/>
          </p:cNvSpPr>
          <p:nvPr>
            <p:ph idx="1"/>
          </p:nvPr>
        </p:nvSpPr>
        <p:spPr/>
        <p:txBody>
          <a:bodyPr/>
          <a:lstStyle/>
          <a:p>
            <a:r>
              <a:rPr lang="nb-NO" dirty="0"/>
              <a:t>Tvangsinndrivelse</a:t>
            </a:r>
          </a:p>
          <a:p>
            <a:r>
              <a:rPr lang="nb-NO" dirty="0"/>
              <a:t>Forholdet til rettighetshavere med bedre prioritet</a:t>
            </a:r>
          </a:p>
          <a:p>
            <a:r>
              <a:rPr lang="nb-NO" dirty="0"/>
              <a:t>Forholdet til rettighetshavere med lik eller dårligere prioritet. </a:t>
            </a:r>
          </a:p>
        </p:txBody>
      </p:sp>
    </p:spTree>
    <p:extLst>
      <p:ext uri="{BB962C8B-B14F-4D97-AF65-F5344CB8AC3E}">
        <p14:creationId xmlns:p14="http://schemas.microsoft.com/office/powerpoint/2010/main" val="1116377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Panterettens opphør</a:t>
            </a:r>
          </a:p>
        </p:txBody>
      </p:sp>
      <p:sp>
        <p:nvSpPr>
          <p:cNvPr id="3" name="Content Placeholder 2"/>
          <p:cNvSpPr>
            <a:spLocks noGrp="1"/>
          </p:cNvSpPr>
          <p:nvPr>
            <p:ph idx="1"/>
          </p:nvPr>
        </p:nvSpPr>
        <p:spPr/>
        <p:txBody>
          <a:bodyPr/>
          <a:lstStyle/>
          <a:p>
            <a:r>
              <a:rPr lang="nb-NO" sz="1800" dirty="0"/>
              <a:t>Betaling av pantekravet</a:t>
            </a:r>
          </a:p>
          <a:p>
            <a:r>
              <a:rPr lang="nb-NO" sz="1800" dirty="0"/>
              <a:t>tvangsgrunnlag etter § 7-2 (1) a. </a:t>
            </a:r>
          </a:p>
          <a:p>
            <a:r>
              <a:rPr lang="nb-NO" sz="1800" dirty="0"/>
              <a:t>Ettergivelse</a:t>
            </a:r>
          </a:p>
          <a:p>
            <a:r>
              <a:rPr lang="nb-NO" sz="1800" dirty="0"/>
              <a:t>Preklusjon? F. eks skifteloven § 75 andre ledd.</a:t>
            </a:r>
          </a:p>
          <a:p>
            <a:r>
              <a:rPr lang="nb-NO" sz="1800" dirty="0"/>
              <a:t>Foreldelse?</a:t>
            </a:r>
          </a:p>
          <a:p>
            <a:pPr>
              <a:buFontTx/>
              <a:buChar char="-"/>
            </a:pPr>
            <a:r>
              <a:rPr lang="nb-NO" sz="1800" dirty="0"/>
              <a:t>Salgspant, </a:t>
            </a:r>
            <a:r>
              <a:rPr lang="nb-NO" sz="1800" dirty="0" err="1"/>
              <a:t>pantel</a:t>
            </a:r>
            <a:r>
              <a:rPr lang="nb-NO" sz="1800" dirty="0"/>
              <a:t> § 3-21</a:t>
            </a:r>
          </a:p>
          <a:p>
            <a:pPr>
              <a:buFontTx/>
              <a:buChar char="-"/>
            </a:pPr>
            <a:r>
              <a:rPr lang="nb-NO" sz="1800" dirty="0" err="1"/>
              <a:t>Legalpant</a:t>
            </a:r>
            <a:r>
              <a:rPr lang="nb-NO" sz="1800" dirty="0"/>
              <a:t>, </a:t>
            </a:r>
            <a:r>
              <a:rPr lang="nb-NO" sz="1800" dirty="0" err="1"/>
              <a:t>pantel</a:t>
            </a:r>
            <a:r>
              <a:rPr lang="nb-NO" sz="1800" dirty="0"/>
              <a:t> § 6-3</a:t>
            </a:r>
          </a:p>
          <a:p>
            <a:pPr>
              <a:buFontTx/>
              <a:buChar char="-"/>
            </a:pPr>
            <a:r>
              <a:rPr lang="nb-NO" sz="1800" dirty="0"/>
              <a:t>Namsutlegg, </a:t>
            </a:r>
            <a:r>
              <a:rPr lang="nb-NO" sz="1800" dirty="0" err="1"/>
              <a:t>pantel</a:t>
            </a:r>
            <a:r>
              <a:rPr lang="nb-NO" sz="1800" dirty="0"/>
              <a:t> § 5-13</a:t>
            </a:r>
          </a:p>
          <a:p>
            <a:r>
              <a:rPr lang="nb-NO" sz="1800" dirty="0"/>
              <a:t>Panteobjektet går tapt, panteavtalen som gjeldsbrev. Jf. </a:t>
            </a:r>
            <a:r>
              <a:rPr lang="nb-NO" sz="1800" dirty="0" err="1"/>
              <a:t>pantel</a:t>
            </a:r>
            <a:r>
              <a:rPr lang="nb-NO" sz="1800" dirty="0"/>
              <a:t> § 7-1 (1) bokstav a.</a:t>
            </a:r>
          </a:p>
          <a:p>
            <a:pPr marL="0" indent="0">
              <a:buNone/>
            </a:pPr>
            <a:endParaRPr lang="nb-NO" dirty="0"/>
          </a:p>
        </p:txBody>
      </p:sp>
    </p:spTree>
    <p:extLst>
      <p:ext uri="{BB962C8B-B14F-4D97-AF65-F5344CB8AC3E}">
        <p14:creationId xmlns:p14="http://schemas.microsoft.com/office/powerpoint/2010/main" val="387170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a:t>Formålene bak reglene om tvangsfullbyrdelse</a:t>
            </a:r>
          </a:p>
        </p:txBody>
      </p:sp>
      <p:sp>
        <p:nvSpPr>
          <p:cNvPr id="3" name="Content Placeholder 2"/>
          <p:cNvSpPr>
            <a:spLocks noGrp="1"/>
          </p:cNvSpPr>
          <p:nvPr>
            <p:ph idx="1"/>
          </p:nvPr>
        </p:nvSpPr>
        <p:spPr>
          <a:xfrm>
            <a:off x="990600" y="1981200"/>
            <a:ext cx="7696200" cy="4688160"/>
          </a:xfrm>
        </p:spPr>
        <p:txBody>
          <a:bodyPr/>
          <a:lstStyle/>
          <a:p>
            <a:r>
              <a:rPr lang="nb-NO" sz="1800" dirty="0"/>
              <a:t>En avveining av hensynene til kreditor og debitor. </a:t>
            </a:r>
          </a:p>
          <a:p>
            <a:r>
              <a:rPr lang="nb-NO" sz="1800" dirty="0"/>
              <a:t>Kreditor skal få dekning, rettighetene til debitor skal ivaretas.</a:t>
            </a:r>
          </a:p>
          <a:p>
            <a:r>
              <a:rPr lang="nb-NO" sz="1800" dirty="0"/>
              <a:t>Unngå selvtekt</a:t>
            </a:r>
          </a:p>
          <a:p>
            <a:r>
              <a:rPr lang="nb-NO" sz="1800" dirty="0"/>
              <a:t>Tvangsfullbyrdelse er en myndighetssak og reglene i tvangsfullbyrdelsesloven definerer maktapparatet (namsmyndighetene) </a:t>
            </a:r>
          </a:p>
          <a:p>
            <a:pPr marL="0" indent="0">
              <a:buNone/>
            </a:pPr>
            <a:endParaRPr lang="nb-NO" dirty="0"/>
          </a:p>
        </p:txBody>
      </p:sp>
    </p:spTree>
    <p:extLst>
      <p:ext uri="{BB962C8B-B14F-4D97-AF65-F5344CB8AC3E}">
        <p14:creationId xmlns:p14="http://schemas.microsoft.com/office/powerpoint/2010/main" val="440332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48680"/>
            <a:ext cx="7696200" cy="504056"/>
          </a:xfrm>
        </p:spPr>
        <p:txBody>
          <a:bodyPr/>
          <a:lstStyle/>
          <a:p>
            <a:r>
              <a:rPr lang="nb-NO" dirty="0"/>
              <a:t>Tvangsl § 1-3 Ufravikelighet</a:t>
            </a:r>
          </a:p>
        </p:txBody>
      </p:sp>
      <p:sp>
        <p:nvSpPr>
          <p:cNvPr id="3" name="Content Placeholder 2"/>
          <p:cNvSpPr>
            <a:spLocks noGrp="1"/>
          </p:cNvSpPr>
          <p:nvPr>
            <p:ph idx="1"/>
          </p:nvPr>
        </p:nvSpPr>
        <p:spPr>
          <a:xfrm>
            <a:off x="990600" y="1052736"/>
            <a:ext cx="7696200" cy="6192688"/>
          </a:xfrm>
        </p:spPr>
        <p:txBody>
          <a:bodyPr/>
          <a:lstStyle/>
          <a:p>
            <a:pPr marL="0" indent="0">
              <a:buNone/>
            </a:pPr>
            <a:r>
              <a:rPr lang="nb-NO" sz="1800" b="1" dirty="0"/>
              <a:t>(1)Avtale om at tvangsfullbyrdelse skal skje gjennom namsmyndigheten</a:t>
            </a:r>
            <a:r>
              <a:rPr lang="nb-NO" sz="1800" b="1" baseline="30000" dirty="0"/>
              <a:t>​1</a:t>
            </a:r>
            <a:r>
              <a:rPr lang="nb-NO" sz="1800" b="1" dirty="0"/>
              <a:t> på annen måte enn etter denne lov, er ugyldig</a:t>
            </a:r>
          </a:p>
          <a:p>
            <a:pPr marL="0" indent="0">
              <a:buNone/>
            </a:pPr>
            <a:r>
              <a:rPr lang="nb-NO" sz="1800" b="1" dirty="0"/>
              <a:t>(2) 1. punkt: «</a:t>
            </a:r>
            <a:r>
              <a:rPr lang="nb-NO" sz="1800" dirty="0"/>
              <a:t>Før et krav er misligholdt, kan det ikke gyldig avtales at tvangsdekning</a:t>
            </a:r>
            <a:r>
              <a:rPr lang="nb-NO" sz="1800" baseline="30000" dirty="0"/>
              <a:t>​2</a:t>
            </a:r>
            <a:r>
              <a:rPr lang="nb-NO" sz="1800" dirty="0"/>
              <a:t> skal skje på annen måte enn gjennom namsmyndighetene».</a:t>
            </a:r>
          </a:p>
          <a:p>
            <a:r>
              <a:rPr lang="nb-NO" sz="1800" b="1" dirty="0"/>
              <a:t>Motsetningsvis: etter at kravet er misligholdt kan det avtales at tvangsdekning skal skje på annen måte enn gjennom namsmyndighetene. </a:t>
            </a:r>
          </a:p>
          <a:p>
            <a:r>
              <a:rPr lang="nb-NO" sz="1800" b="1" dirty="0"/>
              <a:t>Hvorfor en slik forskjell?</a:t>
            </a:r>
          </a:p>
          <a:p>
            <a:r>
              <a:rPr lang="nb-NO" sz="1800" b="1" dirty="0"/>
              <a:t>Eksempel fra rettspraksis: </a:t>
            </a:r>
            <a:r>
              <a:rPr lang="nb-NO" sz="1800" b="1" dirty="0" err="1"/>
              <a:t>Rt</a:t>
            </a:r>
            <a:r>
              <a:rPr lang="nb-NO" sz="1800" b="1" dirty="0"/>
              <a:t>. 1998 side 186: «</a:t>
            </a:r>
            <a:r>
              <a:rPr lang="nb-NO" sz="1800" dirty="0"/>
              <a:t>Jeg tilføyer at det må tilligge banken å sikre en viss dokumentasjon for en så spesiell utvidelse av rettighetene over en sikkerhet. Dette blir særlig åpenbart i vårt tilfelle der banken sikrer seg nøkler og skifter låser før den kontraktsmessige betalingsfristen var utløpt. Leas (Debitor) manglende ytterligere protest kan etter min mening ikke tillegges særlig vekt. Han følte seg naturlig nok overkjørt av banken, og har vel regnet med at banken var berettiget til å fremsette sine krav. Men ser man bort fra et frivillig samtykke, er det klart at banken for det første måtte avvente betalingsfristen på 14 dager før mislighold kunne konstateres. Deretter ville fristene under tvangsfullbyrdelse få anvendelse.»</a:t>
            </a:r>
            <a:endParaRPr lang="nb-NO" sz="1800" b="1" dirty="0"/>
          </a:p>
        </p:txBody>
      </p:sp>
    </p:spTree>
    <p:extLst>
      <p:ext uri="{BB962C8B-B14F-4D97-AF65-F5344CB8AC3E}">
        <p14:creationId xmlns:p14="http://schemas.microsoft.com/office/powerpoint/2010/main" val="2232638243"/>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Powerpointmail</Template>
  <TotalTime>2154</TotalTime>
  <Words>2050</Words>
  <Application>Microsoft Macintosh PowerPoint</Application>
  <PresentationFormat>Skjermfremvisning (4:3)</PresentationFormat>
  <Paragraphs>114</Paragraphs>
  <Slides>17</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17</vt:i4>
      </vt:variant>
    </vt:vector>
  </HeadingPairs>
  <TitlesOfParts>
    <vt:vector size="22" baseType="lpstr">
      <vt:lpstr>ＭＳ Ｐゴシック</vt:lpstr>
      <vt:lpstr>ヒラギノ角ゴ Pro W3</vt:lpstr>
      <vt:lpstr>Arial</vt:lpstr>
      <vt:lpstr>Calibri</vt:lpstr>
      <vt:lpstr>Blank Presentation</vt:lpstr>
      <vt:lpstr>Jus 5860 Konkurs og panterett, dag 2</vt:lpstr>
      <vt:lpstr>Repetisjon</vt:lpstr>
      <vt:lpstr>Pantsettelse av fast eiendom</vt:lpstr>
      <vt:lpstr>Pantsettelse av fast eiendom, omfang</vt:lpstr>
      <vt:lpstr>Panterettens opphør</vt:lpstr>
      <vt:lpstr>Situasjonene</vt:lpstr>
      <vt:lpstr>Panterettens opphør</vt:lpstr>
      <vt:lpstr>Formålene bak reglene om tvangsfullbyrdelse</vt:lpstr>
      <vt:lpstr>Tvangsl § 1-3 Ufravikelighet</vt:lpstr>
      <vt:lpstr>Gjennomføring av tvangsdekning av realregistrerte formuesgoder, § 11-1</vt:lpstr>
      <vt:lpstr>Når kan det begjæres tvangsdekning?</vt:lpstr>
      <vt:lpstr>Hvordan gjennomføres tvangsdekning?</vt:lpstr>
      <vt:lpstr>Tvangssalg, hvilke bud kan godtas</vt:lpstr>
      <vt:lpstr>Dekningsprinsippet, forholdet til rettighetshavere med bedre prioritet</vt:lpstr>
      <vt:lpstr>Dekningsprinsippet forts. </vt:lpstr>
      <vt:lpstr>Etterstående heftelser som ikke er pengeheftelser. </vt:lpstr>
      <vt:lpstr>Etterstående ikke-pengemessige heftelser og tvangsbruk</vt:lpstr>
    </vt:vector>
  </TitlesOfParts>
  <Company>Universitetet i Oslo</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 5860 Konkurs og panterett, dag 2</dc:title>
  <dc:creator>Morten Smedal Nadheim</dc:creator>
  <cp:lastModifiedBy>Microsoft Office-bruker</cp:lastModifiedBy>
  <cp:revision>113</cp:revision>
  <dcterms:created xsi:type="dcterms:W3CDTF">2019-01-22T09:34:10Z</dcterms:created>
  <dcterms:modified xsi:type="dcterms:W3CDTF">2020-09-02T08:11:39Z</dcterms:modified>
</cp:coreProperties>
</file>